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57" r:id="rId3"/>
    <p:sldId id="384" r:id="rId4"/>
    <p:sldId id="385" r:id="rId5"/>
    <p:sldId id="383" r:id="rId6"/>
    <p:sldId id="359" r:id="rId7"/>
    <p:sldId id="362" r:id="rId8"/>
    <p:sldId id="381" r:id="rId9"/>
    <p:sldId id="354" r:id="rId10"/>
    <p:sldId id="377" r:id="rId11"/>
    <p:sldId id="386" r:id="rId12"/>
    <p:sldId id="387" r:id="rId13"/>
    <p:sldId id="388" r:id="rId14"/>
    <p:sldId id="389" r:id="rId15"/>
    <p:sldId id="33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9EB"/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4660"/>
  </p:normalViewPr>
  <p:slideViewPr>
    <p:cSldViewPr>
      <p:cViewPr varScale="1">
        <p:scale>
          <a:sx n="120" d="100"/>
          <a:sy n="120" d="100"/>
        </p:scale>
        <p:origin x="14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17A48-D010-4B40-AE19-2B0C870EC395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135D7-3DA5-4D8A-9165-485219211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4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99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3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88"/>
            <a:fld id="{AD05091E-21BF-46CD-9A65-B577D1393174}" type="slidenum">
              <a:rPr lang="es-ES" sz="1300">
                <a:latin typeface="Times New Roman" pitchFamily="18" charset="0"/>
              </a:rPr>
              <a:pPr algn="r" defTabSz="865188"/>
              <a:t>15</a:t>
            </a:fld>
            <a:endParaRPr lang="es-ES" sz="13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2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B181-3069-4377-B4D6-77150BF4D133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B63-0872-4BBA-B416-8E74F348A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35F4-6851-45EF-B127-D3FDDE2C70E7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DFFB-AFF8-4811-A49A-E8AD5395D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25CD-C514-4F86-97DD-E7FF43D84A91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869-A094-4AFC-B47C-F57053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C26C-499B-4E5D-915C-A89566355E58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C6C-2FCD-4AAB-8538-C2696ED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B5DE-6954-452F-9D78-460249942938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452-3287-4B83-8290-DCC3DCA2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2A66-3B6A-4915-8CEC-D9F3057EF57D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0B3-10C8-4ACC-BF02-6BC28555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0DDD-5AFB-4F8D-8304-B32DB4C50DCF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DD5-3849-4605-9509-E29A8500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AB90-CF3C-40E6-AE90-3A13C8602B01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B76-1AA2-47C6-9CB5-1019B110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FF05-B77F-455B-B7D0-24B883D54827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EF57-D3AE-41C9-A436-06CD84C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F87-5D63-4AAC-B26E-2E89BFD847D5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A01F-9136-41FB-8FA2-4E2EE416A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D08-4E79-4142-BD72-E62C05F81B36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D8-19B6-4EC4-9A9E-D97AA52F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4593F-F91C-4AA3-9ADE-D1A032C30316}" type="datetimeFigureOut">
              <a:rPr lang="en-US"/>
              <a:pPr>
                <a:defRPr/>
              </a:pPr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1B14A-CDB6-46BA-9A56-9C82B209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53200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113" y="161925"/>
            <a:ext cx="8839200" cy="3495675"/>
          </a:xfrm>
          <a:prstGeom prst="rect">
            <a:avLst/>
          </a:prstGeom>
          <a:solidFill>
            <a:srgbClr val="B31B1B"/>
          </a:solidFill>
          <a:ln>
            <a:solidFill>
              <a:srgbClr val="B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1458" r="62500" b="79536"/>
          <a:stretch>
            <a:fillRect/>
          </a:stretch>
        </p:blipFill>
        <p:spPr bwMode="auto">
          <a:xfrm>
            <a:off x="204788" y="230188"/>
            <a:ext cx="33766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33350" y="1572481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Facilitating the escape from risk-based poverty traps in rural Africa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95882" y="4429559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Prof. Chris Barrett, Cornell University</a:t>
            </a:r>
          </a:p>
          <a:p>
            <a:pPr algn="ctr"/>
            <a:r>
              <a:rPr lang="en-US" sz="2400" dirty="0">
                <a:latin typeface="+mn-lt"/>
              </a:rPr>
              <a:t>March 11, 2025</a:t>
            </a:r>
          </a:p>
          <a:p>
            <a:pPr algn="ctr"/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Results induced significant IBLI diffusion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181761" y="1130259"/>
            <a:ext cx="8176132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Commercial policies in n. Kenya (2010) and s. Ethiopia (2012), </a:t>
            </a:r>
            <a:r>
              <a:rPr lang="en-US" sz="2000" b="1" i="1" dirty="0">
                <a:latin typeface="+mn-lt"/>
              </a:rPr>
              <a:t>sharia</a:t>
            </a:r>
            <a:r>
              <a:rPr lang="en-US" sz="2000" b="1" dirty="0">
                <a:latin typeface="+mn-lt"/>
              </a:rPr>
              <a:t>-compliant Takaful version in n. Kenya (2013)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Kenya gov’t nationwide through Kenya Livestock Insurance Program (2015)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WFP programs in Somali region, Ethiopia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(2019) and in Zambia (2021), pilot scheduled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for Sudan, expanding into Somalia, Djibouti.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Adapted for sovereign-level Africa Risk Capacity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(ARC) products for pastoral regions for Kenya,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Mauritania.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Feasibility studies ongoing in multiple countries.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2C6DA8-793C-4C33-99D6-C93E152E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28" y="2504133"/>
            <a:ext cx="3573872" cy="3634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6395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 2: Schistosomiasis in Senegal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28600" y="1071512"/>
            <a:ext cx="8480932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Ag </a:t>
            </a:r>
            <a:r>
              <a:rPr lang="en-US" sz="2000" b="1" dirty="0" err="1">
                <a:latin typeface="+mn-lt"/>
              </a:rPr>
              <a:t>dev’t</a:t>
            </a:r>
            <a:r>
              <a:rPr lang="en-US" sz="2000" b="1" dirty="0">
                <a:latin typeface="+mn-lt"/>
              </a:rPr>
              <a:t> can aggravate infectious disease burdens.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B4AFC-EC37-4887-A225-D35C4571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37" y="1110583"/>
            <a:ext cx="3213063" cy="1235021"/>
          </a:xfrm>
          <a:prstGeom prst="rect">
            <a:avLst/>
          </a:prstGeom>
        </p:spPr>
      </p:pic>
      <p:pic>
        <p:nvPicPr>
          <p:cNvPr id="2053" name="Picture 5" descr="Human schistosomiasis - The Lancet">
            <a:extLst>
              <a:ext uri="{FF2B5EF4-FFF2-40B4-BE49-F238E27FC236}">
                <a16:creationId xmlns:a16="http://schemas.microsoft.com/office/drawing/2014/main" id="{A7D445D4-27E4-43E9-A43D-7690DFCE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8" y="1752523"/>
            <a:ext cx="363840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CB3E7-9F46-428C-9E11-2495DF42CA5C}"/>
              </a:ext>
            </a:extLst>
          </p:cNvPr>
          <p:cNvSpPr txBox="1"/>
          <p:nvPr/>
        </p:nvSpPr>
        <p:spPr>
          <a:xfrm>
            <a:off x="4203964" y="2478041"/>
            <a:ext cx="44307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+mn-lt"/>
              </a:rPr>
              <a:t>Schistosomiasis/bilharzia affects &gt;240mn globally (&gt;800 </a:t>
            </a:r>
            <a:r>
              <a:rPr lang="en-US" sz="1800" b="1" dirty="0" err="1">
                <a:latin typeface="+mn-lt"/>
              </a:rPr>
              <a:t>mn</a:t>
            </a:r>
            <a:r>
              <a:rPr lang="en-US" sz="1800" b="1" dirty="0">
                <a:latin typeface="+mn-lt"/>
              </a:rPr>
              <a:t> at risk) in poor areas.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+mn-lt"/>
              </a:rPr>
              <a:t>Great example of poverty-disease traps. Impedes child cognitive/physical </a:t>
            </a:r>
            <a:r>
              <a:rPr lang="en-US" sz="1800" b="1" dirty="0" err="1">
                <a:latin typeface="+mn-lt"/>
              </a:rPr>
              <a:t>dev’t</a:t>
            </a:r>
            <a:r>
              <a:rPr lang="en-US" sz="1800" b="1" dirty="0">
                <a:latin typeface="+mn-lt"/>
              </a:rPr>
              <a:t> via anemia, morbidity. </a:t>
            </a:r>
            <a:r>
              <a:rPr lang="en-US" b="1" dirty="0">
                <a:latin typeface="+mn-lt"/>
              </a:rPr>
              <a:t>Disrupts work/school attendance. Suppresses </a:t>
            </a:r>
            <a:r>
              <a:rPr lang="en-US" b="1" dirty="0" err="1">
                <a:latin typeface="+mn-lt"/>
              </a:rPr>
              <a:t>immunoresponse</a:t>
            </a:r>
            <a:r>
              <a:rPr lang="en-US" b="1" dirty="0">
                <a:latin typeface="+mn-lt"/>
              </a:rPr>
              <a:t>. Women stigmatized if infected.</a:t>
            </a:r>
            <a:endParaRPr lang="en-US" sz="18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+mn-lt"/>
              </a:rPr>
              <a:t>Usual response: deworming (MDA of praziquantel) but high reinfection rates.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latin typeface="+mn-lt"/>
              </a:rPr>
              <a:t>Biocontrols</a:t>
            </a:r>
            <a:r>
              <a:rPr lang="en-US" b="1" dirty="0">
                <a:latin typeface="+mn-lt"/>
              </a:rPr>
              <a:t> (e.g., prawns) largely ineffective</a:t>
            </a:r>
            <a:endParaRPr lang="en-US" sz="18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0A440-9F77-4C03-BE35-C70FA0021055}"/>
              </a:ext>
            </a:extLst>
          </p:cNvPr>
          <p:cNvSpPr txBox="1"/>
          <p:nvPr/>
        </p:nvSpPr>
        <p:spPr>
          <a:xfrm>
            <a:off x="4072877" y="627956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Source: Colley et al. </a:t>
            </a:r>
            <a:r>
              <a:rPr lang="en-US" sz="1400" i="1" dirty="0">
                <a:latin typeface="+mn-lt"/>
              </a:rPr>
              <a:t>The Lancet </a:t>
            </a:r>
            <a:r>
              <a:rPr lang="en-US" sz="1400" dirty="0">
                <a:latin typeface="+mn-lt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61448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28600" y="1071512"/>
            <a:ext cx="8704076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Novel remedy: clear snails’ preferred habitat: submerged </a:t>
            </a:r>
            <a:r>
              <a:rPr lang="en-US" i="1" dirty="0" err="1">
                <a:effectLst/>
                <a:latin typeface="+mn-lt"/>
                <a:ea typeface="Calibri" panose="020F0502020204030204" pitchFamily="34" charset="0"/>
              </a:rPr>
              <a:t>Ceratophyllum</a:t>
            </a:r>
            <a:r>
              <a:rPr lang="en-US" i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i="1" dirty="0" err="1">
                <a:effectLst/>
                <a:latin typeface="+mn-lt"/>
                <a:ea typeface="Calibri" panose="020F0502020204030204" pitchFamily="34" charset="0"/>
              </a:rPr>
              <a:t>demersum</a:t>
            </a:r>
            <a:r>
              <a:rPr lang="en-US" i="1" dirty="0">
                <a:effectLst/>
                <a:latin typeface="+mn-lt"/>
                <a:ea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r>
              <a:rPr lang="en-US" sz="2000" b="1" dirty="0">
                <a:latin typeface="+mn-lt"/>
              </a:rPr>
              <a:t>It works! Snails and infections (esp. S. </a:t>
            </a:r>
            <a:r>
              <a:rPr lang="en-US" sz="2000" b="1" dirty="0" err="1">
                <a:latin typeface="+mn-lt"/>
              </a:rPr>
              <a:t>mansoni</a:t>
            </a:r>
            <a:r>
              <a:rPr lang="en-US" sz="2000" b="1" dirty="0">
                <a:latin typeface="+mn-lt"/>
              </a:rPr>
              <a:t>) falls sharply. </a:t>
            </a:r>
          </a:p>
          <a:p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4594505A-ED4E-4798-AE18-427053936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9"/>
          <a:stretch/>
        </p:blipFill>
        <p:spPr bwMode="auto">
          <a:xfrm>
            <a:off x="4485089" y="1550916"/>
            <a:ext cx="4447587" cy="158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B794CF4D-C83A-46B5-A233-13F0269A7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Risk mgmt. beyond IBLI: </a:t>
            </a:r>
            <a:r>
              <a:rPr lang="en-US" sz="2800" b="1" dirty="0" err="1">
                <a:solidFill>
                  <a:schemeClr val="bg1"/>
                </a:solidFill>
              </a:rPr>
              <a:t>Schisto</a:t>
            </a:r>
            <a:r>
              <a:rPr lang="en-US" sz="2800" b="1" dirty="0">
                <a:solidFill>
                  <a:schemeClr val="bg1"/>
                </a:solidFill>
              </a:rPr>
              <a:t> in Senegal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E67E0-5C78-48D0-8F0E-5371FE3FC7A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2096"/>
          <a:stretch/>
        </p:blipFill>
        <p:spPr>
          <a:xfrm>
            <a:off x="320579" y="1561652"/>
            <a:ext cx="4096355" cy="2271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5D56F-6D35-40F5-9CB9-2D52C59C7883}"/>
              </a:ext>
            </a:extLst>
          </p:cNvPr>
          <p:cNvSpPr txBox="1"/>
          <p:nvPr/>
        </p:nvSpPr>
        <p:spPr>
          <a:xfrm>
            <a:off x="336658" y="6256509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Source: Rohr et al. (</a:t>
            </a:r>
            <a:r>
              <a:rPr lang="en-US" sz="1400" i="1" dirty="0">
                <a:latin typeface="+mn-lt"/>
              </a:rPr>
              <a:t>Nature</a:t>
            </a:r>
            <a:r>
              <a:rPr lang="en-US" sz="1400" dirty="0">
                <a:latin typeface="+mn-lt"/>
              </a:rPr>
              <a:t> 2023)</a:t>
            </a:r>
          </a:p>
          <a:p>
            <a:endParaRPr lang="en-US" dirty="0"/>
          </a:p>
        </p:txBody>
      </p:sp>
      <p:pic>
        <p:nvPicPr>
          <p:cNvPr id="22" name="Picture 20">
            <a:extLst>
              <a:ext uri="{FF2B5EF4-FFF2-40B4-BE49-F238E27FC236}">
                <a16:creationId xmlns:a16="http://schemas.microsoft.com/office/drawing/2014/main" id="{6CDCB685-6866-4B34-AB5D-CAFF6367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9" y="4267874"/>
            <a:ext cx="5236739" cy="180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E3DFE3-245E-4406-8202-481D01928D2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0" b="951"/>
          <a:stretch/>
        </p:blipFill>
        <p:spPr bwMode="auto">
          <a:xfrm>
            <a:off x="6793211" y="3242187"/>
            <a:ext cx="1916321" cy="304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60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28600" y="1071512"/>
            <a:ext cx="8480932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Enough private benefits to use of harvested </a:t>
            </a:r>
            <a:r>
              <a:rPr lang="en-US" sz="2400" b="1" i="1" dirty="0">
                <a:latin typeface="+mn-lt"/>
              </a:rPr>
              <a:t>C. </a:t>
            </a:r>
            <a:r>
              <a:rPr lang="en-US" sz="2400" b="1" i="1" dirty="0" err="1">
                <a:latin typeface="+mn-lt"/>
              </a:rPr>
              <a:t>demersum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to induce voluntary removal?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Run preliminary crop compost / livestock feeding trials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B794CF4D-C83A-46B5-A233-13F0269A7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Risk mgmt. beyond IBLI: </a:t>
            </a:r>
            <a:r>
              <a:rPr lang="en-US" sz="2800" b="1" dirty="0" err="1">
                <a:solidFill>
                  <a:schemeClr val="bg1"/>
                </a:solidFill>
              </a:rPr>
              <a:t>Schisto</a:t>
            </a:r>
            <a:r>
              <a:rPr lang="en-US" sz="2800" b="1" dirty="0">
                <a:solidFill>
                  <a:schemeClr val="bg1"/>
                </a:solidFill>
              </a:rPr>
              <a:t> in Senegal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4661A-0246-446B-ADF4-85338AE4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5">
            <a:extLst>
              <a:ext uri="{FF2B5EF4-FFF2-40B4-BE49-F238E27FC236}">
                <a16:creationId xmlns:a16="http://schemas.microsoft.com/office/drawing/2014/main" id="{65C4DD59-2A80-4473-B24E-762BE1CC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5" y="2603662"/>
            <a:ext cx="5061663" cy="26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B298EBF-FE5B-499A-9DC3-0D244B0D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84" y="5165949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Ln-transformed (+1) weight (kg) of pepper (A) and onion (B) by compost treatment (NC = no compost, C = compost, TC = tilled compost).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57092-C2C9-4A9E-AEC2-8DD376E54970}"/>
              </a:ext>
            </a:extLst>
          </p:cNvPr>
          <p:cNvSpPr txBox="1"/>
          <p:nvPr/>
        </p:nvSpPr>
        <p:spPr>
          <a:xfrm>
            <a:off x="228600" y="5760051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Benefit/cost estimates: 2.8 - 7.1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740BBE5-163C-4CA0-BC21-51D358056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86" y="2725839"/>
            <a:ext cx="2083241" cy="2777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5DD333-EEB8-7666-4D1E-E2626BA17D13}"/>
              </a:ext>
            </a:extLst>
          </p:cNvPr>
          <p:cNvSpPr txBox="1"/>
          <p:nvPr/>
        </p:nvSpPr>
        <p:spPr>
          <a:xfrm>
            <a:off x="336658" y="6256509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Source: Rohr et al. (</a:t>
            </a:r>
            <a:r>
              <a:rPr lang="en-US" sz="1400" i="1" dirty="0">
                <a:latin typeface="+mn-lt"/>
              </a:rPr>
              <a:t>Nature</a:t>
            </a:r>
            <a:r>
              <a:rPr lang="en-US" sz="1400" dirty="0">
                <a:latin typeface="+mn-lt"/>
              </a:rPr>
              <a:t> 2023)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1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770" y="105872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28600" y="1071512"/>
            <a:ext cx="8480932" cy="115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Running multi-year trial across 104 villages in Senegal now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Working on developing an alternative, commercial, mechanical approach to submerged aquatic vegetation removal.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+mn-lt"/>
              </a:rPr>
              <a:t>Hopefully we learn more soon …</a:t>
            </a:r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+mn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B794CF4D-C83A-46B5-A233-13F0269A7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What next on </a:t>
            </a:r>
            <a:r>
              <a:rPr lang="en-US" sz="2800" b="1" dirty="0" err="1">
                <a:solidFill>
                  <a:schemeClr val="bg1"/>
                </a:solidFill>
              </a:rPr>
              <a:t>schisto</a:t>
            </a:r>
            <a:r>
              <a:rPr lang="en-US" sz="2800" b="1" dirty="0">
                <a:solidFill>
                  <a:schemeClr val="bg1"/>
                </a:solidFill>
              </a:rPr>
              <a:t> in Senegal?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4661A-0246-446B-ADF4-85338AE4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4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939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306111" y="76200"/>
            <a:ext cx="88011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Uninsured catastrophic risk exposure is a key feature of the persistently poor. Even imperfect catastrophic risk management may help.</a:t>
            </a:r>
          </a:p>
          <a:p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120650" y="5715000"/>
            <a:ext cx="8909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Thank you for your time and interest!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Depth, prevalence and persistence of poverty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28600" y="1018374"/>
            <a:ext cx="851600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The poorest places on the globe are defined not only by the depth and prevalence of poverty but equally by poverty’s persistence. We cannot estimate the half-life of poverty in these places in data.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8248" y="6200409"/>
            <a:ext cx="6458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Source: Barrett &amp; Swallow (2006 </a:t>
            </a:r>
            <a:r>
              <a:rPr lang="en-US" sz="1200" i="1" dirty="0">
                <a:latin typeface="+mn-lt"/>
              </a:rPr>
              <a:t>WD)</a:t>
            </a:r>
            <a:endParaRPr lang="en-US" sz="1200" dirty="0">
              <a:latin typeface="+mn-lt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780785D-D032-452C-8F70-DE1D6A42C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232" y="2237574"/>
            <a:ext cx="5186362" cy="39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5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9475" y="139700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Why deep, persistent, prevalent poverty?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84905" y="1071853"/>
            <a:ext cx="6039695" cy="553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endParaRPr lang="en-US" sz="2400" i="1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i="1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400" i="1" dirty="0">
                <a:latin typeface="Calibri" pitchFamily="34" charset="0"/>
              </a:rPr>
              <a:t>Poverty traps</a:t>
            </a:r>
            <a:r>
              <a:rPr lang="en-US" sz="2400" dirty="0">
                <a:latin typeface="Calibri" pitchFamily="34" charset="0"/>
              </a:rPr>
              <a:t> arise when people do their best but the odds are against them.</a:t>
            </a:r>
          </a:p>
          <a:p>
            <a:pPr>
              <a:buFont typeface="Arial" charset="0"/>
              <a:buNone/>
            </a:pP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1400" dirty="0">
                <a:latin typeface="Calibri" pitchFamily="34" charset="0"/>
              </a:rPr>
              <a:t>				          (Titian, </a:t>
            </a:r>
            <a:r>
              <a:rPr lang="en-US" sz="1400" i="1" dirty="0">
                <a:latin typeface="Calibri" pitchFamily="34" charset="0"/>
              </a:rPr>
              <a:t>Sisyphus</a:t>
            </a:r>
            <a:r>
              <a:rPr lang="en-US" sz="1400" dirty="0">
                <a:latin typeface="Calibri" pitchFamily="34" charset="0"/>
              </a:rPr>
              <a:t>, 1549)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People can escape against formidable odds … generates feel-good stories we celebrate.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02954-07A2-4F54-9978-3B1C9FD13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616" y="971345"/>
            <a:ext cx="2591981" cy="2986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33F67-EE3D-46CF-AFAE-853B0C5CF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53" y="5114199"/>
            <a:ext cx="3276600" cy="1364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3A22E-C526-49AB-AE2A-0C26AA1FA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048" y="4470583"/>
            <a:ext cx="2693726" cy="20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45256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915400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06410" y="914400"/>
            <a:ext cx="6718325" cy="553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Emergent view of poverty traps emphasizes uninsured risk exposure.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The poor routinely face catastrophic risk exposure from various sources: minimal credit/insurance, police protections, preventive/curative health care, residential location, etc. 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Poverty puts a premium on risk management.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3C621-D069-4098-A153-DAAEC0E3E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Why deep, persistent, prevalent poverty?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A400E759-2AEA-4131-BF78-9B0900685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80" y="983114"/>
            <a:ext cx="1893300" cy="2841060"/>
          </a:xfrm>
          <a:prstGeom prst="rect">
            <a:avLst/>
          </a:prstGeom>
        </p:spPr>
      </p:pic>
      <p:pic>
        <p:nvPicPr>
          <p:cNvPr id="1026" name="Picture 2" descr="One Illness Away: Why People Become Poor and How They Escape Poverty:  Krishna, Anirudh: 9780199584512: Amazon.com: Books">
            <a:extLst>
              <a:ext uri="{FF2B5EF4-FFF2-40B4-BE49-F238E27FC236}">
                <a16:creationId xmlns:a16="http://schemas.microsoft.com/office/drawing/2014/main" id="{1982ACC9-9A05-4AF6-B119-AB6F31D0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35" y="3854934"/>
            <a:ext cx="1890665" cy="28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7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95250" y="139700"/>
            <a:ext cx="8896350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00025" y="70573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 1: Droughts, herders and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index-based livestock insurance (IBLI)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46993" y="1024680"/>
            <a:ext cx="865001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latin typeface="Calibri" pitchFamily="34" charset="0"/>
              </a:rPr>
              <a:t>Poverty traps exist in the drylands of Kenya/Ethiopia. </a:t>
            </a:r>
            <a:r>
              <a:rPr lang="en-US" sz="2400" b="1" dirty="0">
                <a:latin typeface="Calibri" pitchFamily="34" charset="0"/>
              </a:rPr>
              <a:t>Catastrophic herd loss risk due to major droughts is </a:t>
            </a:r>
            <a:r>
              <a:rPr lang="en-US" sz="2400" b="1" i="1" u="sng" dirty="0">
                <a:latin typeface="Calibri" pitchFamily="34" charset="0"/>
              </a:rPr>
              <a:t>the</a:t>
            </a:r>
            <a:r>
              <a:rPr lang="en-US" sz="2400" b="1" dirty="0">
                <a:latin typeface="Calibri" pitchFamily="34" charset="0"/>
              </a:rPr>
              <a:t> major cause of these dynamics and getting worse. </a:t>
            </a:r>
            <a:r>
              <a:rPr lang="en-US" sz="2400" dirty="0">
                <a:latin typeface="Calibri" pitchFamily="34" charset="0"/>
              </a:rPr>
              <a:t>Puts a premium on drought risk management, both for individuals and for society. </a:t>
            </a:r>
          </a:p>
          <a:p>
            <a:pPr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890" r="14779" b="6665"/>
          <a:stretch/>
        </p:blipFill>
        <p:spPr>
          <a:xfrm>
            <a:off x="457200" y="2666999"/>
            <a:ext cx="2505801" cy="3526683"/>
          </a:xfrm>
          <a:prstGeom prst="rect">
            <a:avLst/>
          </a:prstGeom>
        </p:spPr>
      </p:pic>
      <p:pic>
        <p:nvPicPr>
          <p:cNvPr id="12" name="Picture 4" descr="BoranWoman&amp;Child@DiribGombo">
            <a:extLst>
              <a:ext uri="{FF2B5EF4-FFF2-40B4-BE49-F238E27FC236}">
                <a16:creationId xmlns:a16="http://schemas.microsoft.com/office/drawing/2014/main" id="{7DC54AED-E1C0-416C-BF01-75A17C58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645012" cy="352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2AAAC-A60B-FA58-94FE-473D5F958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971" y="2672962"/>
            <a:ext cx="2345972" cy="35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3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Standard responses to drought emergencies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845" y="1907679"/>
            <a:ext cx="45632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>
              <a:latin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</a:rPr>
              <a:t>1) Post-drought restocking (futile at low levels</a:t>
            </a:r>
            <a:r>
              <a:rPr lang="en-US" sz="1600" dirty="0">
                <a:latin typeface="Calibri" pitchFamily="34" charset="0"/>
              </a:rPr>
              <a:t>, Santos &amp; Barrett 2019 NBER</a:t>
            </a:r>
            <a:r>
              <a:rPr lang="en-US" sz="2400" b="1" dirty="0">
                <a:latin typeface="Calibri" pitchFamily="34" charset="0"/>
              </a:rPr>
              <a:t>)</a:t>
            </a:r>
          </a:p>
          <a:p>
            <a:endParaRPr lang="en-US" sz="2400" b="1" dirty="0">
              <a:latin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</a:rPr>
              <a:t>2) Food aid (slow, expensive, can reinforce </a:t>
            </a:r>
            <a:r>
              <a:rPr lang="en-US" sz="2400" b="1" dirty="0" err="1">
                <a:latin typeface="Calibri" pitchFamily="34" charset="0"/>
              </a:rPr>
              <a:t>sedentarization</a:t>
            </a:r>
            <a:r>
              <a:rPr lang="en-US" sz="2400" b="1" dirty="0">
                <a:latin typeface="Calibri" pitchFamily="34" charset="0"/>
              </a:rPr>
              <a:t>, lots of excess mortality due to US policies </a:t>
            </a:r>
            <a:r>
              <a:rPr lang="en-US" sz="1600" dirty="0" err="1">
                <a:latin typeface="Calibri" pitchFamily="34" charset="0"/>
              </a:rPr>
              <a:t>Nikulov</a:t>
            </a:r>
            <a:r>
              <a:rPr lang="en-US" sz="1600" dirty="0">
                <a:latin typeface="Calibri" pitchFamily="34" charset="0"/>
              </a:rPr>
              <a:t> et al. </a:t>
            </a:r>
            <a:r>
              <a:rPr lang="en-US" sz="1600" dirty="0" err="1">
                <a:latin typeface="Calibri" pitchFamily="34" charset="0"/>
              </a:rPr>
              <a:t>PLoS</a:t>
            </a:r>
            <a:r>
              <a:rPr lang="en-US" sz="1600" dirty="0">
                <a:latin typeface="Calibri" pitchFamily="34" charset="0"/>
              </a:rPr>
              <a:t> ONE 2016</a:t>
            </a:r>
            <a:r>
              <a:rPr lang="en-US" sz="2400" dirty="0">
                <a:latin typeface="Calibri" pitchFamily="34" charset="0"/>
              </a:rPr>
              <a:t>)</a:t>
            </a:r>
            <a:br>
              <a:rPr lang="en-US" sz="2400" b="1" dirty="0">
                <a:latin typeface="Calibri" pitchFamily="34" charset="0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6DCDC-2F02-99DB-28CE-2F30B497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80" y="2008555"/>
            <a:ext cx="2371725" cy="3589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4F764-CFFB-C95D-BAEA-9AB40D1BFDF6}"/>
              </a:ext>
            </a:extLst>
          </p:cNvPr>
          <p:cNvSpPr txBox="1"/>
          <p:nvPr/>
        </p:nvSpPr>
        <p:spPr>
          <a:xfrm>
            <a:off x="450273" y="1033463"/>
            <a:ext cx="76269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Calibri" pitchFamily="34" charset="0"/>
              </a:rPr>
              <a:t>Standard responses to major drought shocks: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938" y="49696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index insurance possibility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57200" y="1066800"/>
            <a:ext cx="642524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+mn-lt"/>
              </a:rPr>
              <a:t>Index-based livestock insurance </a:t>
            </a:r>
            <a:r>
              <a:rPr lang="en-US" sz="2400" dirty="0">
                <a:latin typeface="+mn-lt"/>
              </a:rPr>
              <a:t>– use satellite measures of rangeland conditions to predict herd losses and use historical data to statistically price the risk. Turn into a financial product.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+mn-lt"/>
              </a:rPr>
              <a:t>Sold 2x/year, just before rains typically begin.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77321"/>
            <a:ext cx="4299082" cy="25438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381000" y="6082009"/>
            <a:ext cx="467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Chantarat et al. </a:t>
            </a:r>
            <a:r>
              <a:rPr lang="en-US" sz="1400" i="1" dirty="0">
                <a:latin typeface="+mn-lt"/>
              </a:rPr>
              <a:t>JRI</a:t>
            </a:r>
            <a:r>
              <a:rPr lang="en-US" sz="1400" dirty="0">
                <a:latin typeface="+mn-lt"/>
              </a:rPr>
              <a:t> 2013; Jensen et al. </a:t>
            </a:r>
            <a:r>
              <a:rPr lang="en-US" sz="1400" i="1" dirty="0" err="1">
                <a:latin typeface="+mn-lt"/>
              </a:rPr>
              <a:t>Ecol</a:t>
            </a:r>
            <a:r>
              <a:rPr lang="en-US" sz="1400" i="1" dirty="0">
                <a:latin typeface="+mn-lt"/>
              </a:rPr>
              <a:t> Econ </a:t>
            </a:r>
            <a:r>
              <a:rPr lang="en-US" sz="1400" dirty="0">
                <a:latin typeface="+mn-lt"/>
              </a:rPr>
              <a:t>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356" y="1148372"/>
            <a:ext cx="2003879" cy="2661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E54509-01E3-40AF-B9E2-1BF7749CA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3" r="1991"/>
          <a:stretch/>
        </p:blipFill>
        <p:spPr>
          <a:xfrm>
            <a:off x="5058834" y="4040089"/>
            <a:ext cx="3856566" cy="2503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238" y="0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465C159-550A-4C3B-99AA-4683271CF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8" y="1219200"/>
            <a:ext cx="8799163" cy="5076441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7D520D95-6A20-4770-B7FC-03D411C66F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954" y="96246"/>
            <a:ext cx="8895215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2BA1A2E-A563-4668-8D36-080AE72EC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15" y="186658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IBLI uptake significant …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4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1871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(Jensen, Barrett &amp; 2014)</a:t>
            </a:r>
            <a:endParaRPr lang="en-US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good, if imperfect approach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5800" y="990600"/>
            <a:ext cx="8305800" cy="6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cs typeface="Arial" pitchFamily="34" charset="0"/>
              </a:rPr>
              <a:t>Hard to design the product and explain to people well. Doesn’t cover all risk.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cs typeface="Arial" pitchFamily="34" charset="0"/>
              </a:rPr>
              <a:t>Nonetheless, generates important gains: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latin typeface="+mn-lt"/>
                <a:cs typeface="Arial" pitchFamily="34" charset="0"/>
              </a:rPr>
              <a:t>Higher incomes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latin typeface="+mn-lt"/>
                <a:cs typeface="Arial" pitchFamily="34" charset="0"/>
              </a:rPr>
              <a:t>Better child nutrition and education outcomes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latin typeface="+mn-lt"/>
                <a:cs typeface="Arial" pitchFamily="34" charset="0"/>
              </a:rPr>
              <a:t>Favorable impact on rangelands productivity</a:t>
            </a:r>
          </a:p>
          <a:p>
            <a:pPr marL="114300" indent="-114300"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114300" indent="-1143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Marginal benefit/cost is 6-45x that of cash transfers!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35C5C-C869-48E1-B673-BE26E46F4710}"/>
              </a:ext>
            </a:extLst>
          </p:cNvPr>
          <p:cNvSpPr txBox="1"/>
          <p:nvPr/>
        </p:nvSpPr>
        <p:spPr>
          <a:xfrm>
            <a:off x="3943914" y="6386810"/>
            <a:ext cx="563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Jensen, Barrett &amp; </a:t>
            </a:r>
            <a:r>
              <a:rPr lang="en-US" sz="1400" dirty="0" err="1">
                <a:latin typeface="+mn-lt"/>
              </a:rPr>
              <a:t>Mude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AJAE</a:t>
            </a:r>
            <a:r>
              <a:rPr lang="en-US" sz="1400" dirty="0">
                <a:latin typeface="+mn-lt"/>
              </a:rPr>
              <a:t> 2016; Jensen, </a:t>
            </a:r>
            <a:r>
              <a:rPr lang="en-US" sz="1400" dirty="0" err="1">
                <a:latin typeface="+mn-lt"/>
              </a:rPr>
              <a:t>Mude</a:t>
            </a:r>
            <a:r>
              <a:rPr lang="en-US" sz="1400" dirty="0">
                <a:latin typeface="+mn-lt"/>
              </a:rPr>
              <a:t> &amp; Barrett </a:t>
            </a:r>
            <a:r>
              <a:rPr lang="en-US" sz="1400" i="1" dirty="0">
                <a:latin typeface="+mn-lt"/>
              </a:rPr>
              <a:t>FP</a:t>
            </a:r>
            <a:r>
              <a:rPr lang="en-US" sz="1400" dirty="0">
                <a:latin typeface="+mn-lt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50225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824</Words>
  <Application>Microsoft Office PowerPoint</Application>
  <PresentationFormat>On-screen Show (4:3)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155</cp:revision>
  <dcterms:created xsi:type="dcterms:W3CDTF">2009-03-02T19:09:48Z</dcterms:created>
  <dcterms:modified xsi:type="dcterms:W3CDTF">2025-03-09T12:30:32Z</dcterms:modified>
</cp:coreProperties>
</file>